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263" r:id="rId3"/>
    <p:sldId id="264" r:id="rId4"/>
    <p:sldId id="257" r:id="rId5"/>
    <p:sldId id="258" r:id="rId6"/>
    <p:sldId id="262" r:id="rId7"/>
    <p:sldId id="259" r:id="rId8"/>
    <p:sldId id="265" r:id="rId9"/>
    <p:sldId id="266" r:id="rId10"/>
    <p:sldId id="261" r:id="rId11"/>
    <p:sldId id="260" r:id="rId12"/>
    <p:sldId id="267" r:id="rId13"/>
    <p:sldId id="268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A08AD-0E38-47E8-AF03-72AAFCA51105}" type="datetimeFigureOut">
              <a:rPr lang="hu-HU" smtClean="0"/>
              <a:t>2011.03.23.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C694F-E48F-4DF9-86A9-8276616C280F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1318357-C576-42A2-97BF-8FC4F4435F51}" type="datetime1">
              <a:rPr lang="hu-HU" smtClean="0"/>
              <a:t>2011.03.23.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EF6-81B5-45CD-9F84-A2F58D72A3EB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7996-7531-46BE-93BD-4C59D510B1C3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41B8716-50B8-4958-BEC8-E9F19F1978F4}" type="datetime1">
              <a:rPr lang="hu-HU" smtClean="0"/>
              <a:t>2011.03.23.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3DF6370-7DCA-4E16-A202-AFF1AA3A6365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DF8B-1CA1-4DD1-85D3-5CC3C2CA21EE}" type="datetime1">
              <a:rPr lang="hu-HU" smtClean="0"/>
              <a:t>2011.03.23.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45EE-8E5D-4608-BBA1-33649BFF890D}" type="datetime1">
              <a:rPr lang="hu-HU" smtClean="0"/>
              <a:t>2011.03.23.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ED8ABA-5746-45C7-A7F2-8F67711502F1}" type="datetime1">
              <a:rPr lang="hu-HU" smtClean="0"/>
              <a:t>2011.03.23.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87EAE-F987-4045-AA0E-E040C823EF93}" type="datetime1">
              <a:rPr lang="hu-HU" smtClean="0"/>
              <a:t>2011.03.23.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9A14612-211E-4785-ABCC-F80CDA44588F}" type="datetime1">
              <a:rPr lang="hu-HU" smtClean="0"/>
              <a:t>2011.03.23.</a:t>
            </a:fld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A8AD9D-6751-4412-A83A-01FA514B52F3}" type="datetime1">
              <a:rPr lang="hu-HU" smtClean="0"/>
              <a:t>2011.03.23.</a:t>
            </a:fld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1" name="bomb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7C81E5E-F124-494A-A1FC-F916DF31D3A0}" type="datetime1">
              <a:rPr lang="hu-HU" smtClean="0"/>
              <a:t>2011.03.23.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E8F5AE2-6F5D-4632-BCBF-22255BDA9D94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d"/>
    <p:sndAc>
      <p:stSnd>
        <p:snd r:embed="rId13" name="bomb.wav"/>
      </p:stSnd>
    </p:sndAc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>
                <a:latin typeface="Comic Sans MS" pitchFamily="66" charset="0"/>
              </a:rPr>
              <a:t>A tanult reflexek</a:t>
            </a:r>
            <a:endParaRPr lang="hu-HU" sz="4400" dirty="0">
              <a:latin typeface="Comic Sans MS" pitchFamily="66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>
                <a:latin typeface="Comic Sans MS" pitchFamily="66" charset="0"/>
              </a:rPr>
              <a:t>(Feltételes reflex)</a:t>
            </a:r>
          </a:p>
          <a:p>
            <a:r>
              <a:rPr lang="hu-HU" dirty="0" smtClean="0">
                <a:latin typeface="Comic Sans MS" pitchFamily="66" charset="0"/>
              </a:rPr>
              <a:t>8. </a:t>
            </a:r>
            <a:r>
              <a:rPr lang="hu-HU" dirty="0" smtClean="0">
                <a:latin typeface="Comic Sans MS" pitchFamily="66" charset="0"/>
              </a:rPr>
              <a:t>Osztály</a:t>
            </a:r>
          </a:p>
          <a:p>
            <a:r>
              <a:rPr lang="hu-HU" dirty="0" err="1" smtClean="0">
                <a:latin typeface="Comic Sans MS" pitchFamily="66" charset="0"/>
              </a:rPr>
              <a:t>Tkönyv</a:t>
            </a:r>
            <a:r>
              <a:rPr lang="hu-HU" dirty="0" smtClean="0">
                <a:latin typeface="Comic Sans MS" pitchFamily="66" charset="0"/>
              </a:rPr>
              <a:t>:</a:t>
            </a:r>
          </a:p>
          <a:p>
            <a:r>
              <a:rPr lang="hu-HU" dirty="0" smtClean="0">
                <a:latin typeface="Comic Sans MS" pitchFamily="66" charset="0"/>
              </a:rPr>
              <a:t>Mf:</a:t>
            </a:r>
            <a:endParaRPr lang="hu-HU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Pavlovi feltételes reflex</a:t>
            </a:r>
            <a:endParaRPr lang="hu-H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09" y="1928802"/>
            <a:ext cx="414340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3108DE0-BA18-4946-BAA1-B6506B5B2B59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omic Sans MS" pitchFamily="66" charset="0"/>
              </a:rPr>
              <a:t>IV. Feltételes reflex kialakulása</a:t>
            </a:r>
            <a:endParaRPr lang="hu-HU" dirty="0">
              <a:latin typeface="Comic Sans MS" pitchFamily="66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dirty="0" smtClean="0">
                <a:latin typeface="Comic Sans MS" pitchFamily="66" charset="0"/>
              </a:rPr>
              <a:t>4.) Állatkísérletek emberen is megfigyelhetők.</a:t>
            </a:r>
          </a:p>
          <a:p>
            <a:pPr>
              <a:buNone/>
            </a:pPr>
            <a:r>
              <a:rPr lang="hu-HU" dirty="0" smtClean="0">
                <a:latin typeface="Comic Sans MS" pitchFamily="66" charset="0"/>
              </a:rPr>
              <a:t>5.) Csecsemő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nyálelv. megindul cumi látványa.</a:t>
            </a:r>
          </a:p>
          <a:p>
            <a:pPr>
              <a:buNone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6.) A folyamat:</a:t>
            </a:r>
          </a:p>
          <a:p>
            <a:pPr>
              <a:buFontTx/>
              <a:buChar char="-"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Tej ízenyálelv.</a:t>
            </a:r>
          </a:p>
          <a:p>
            <a:pPr>
              <a:buFontTx/>
              <a:buChar char="-"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Tej íz + cumi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látv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.nyálelv. (ismétlések)</a:t>
            </a:r>
          </a:p>
          <a:p>
            <a:pPr>
              <a:buFontTx/>
              <a:buChar char="-"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Cumi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látv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.nyálelv.</a:t>
            </a:r>
          </a:p>
          <a:p>
            <a:pPr>
              <a:buFontTx/>
              <a:buChar char="-"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A tej íze és a cumi látványa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összekapcs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 az agy (agykéregben) részben. (ízlelő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kpont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+látó kp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)</a:t>
            </a:r>
          </a:p>
          <a:p>
            <a:pPr>
              <a:buFontTx/>
              <a:buChar char="-"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Gyakorlás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megerösítés</a:t>
            </a:r>
            <a:endParaRPr lang="hu-HU" dirty="0" smtClean="0">
              <a:latin typeface="Comic Sans MS" pitchFamily="66" charset="0"/>
              <a:sym typeface="Wingdings" pitchFamily="2" charset="2"/>
            </a:endParaRPr>
          </a:p>
          <a:p>
            <a:pPr>
              <a:buFontTx/>
              <a:buChar char="-"/>
            </a:pPr>
            <a:endParaRPr lang="hu-HU" dirty="0">
              <a:latin typeface="Comic Sans MS" pitchFamily="66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277FD8B-74E8-4F6B-B3D0-5C078F480045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11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omic Sans MS" pitchFamily="66" charset="0"/>
              </a:rPr>
              <a:t>V. A feltételes reflex jellemzői</a:t>
            </a:r>
            <a:endParaRPr lang="hu-HU" dirty="0">
              <a:latin typeface="Comic Sans MS" pitchFamily="66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>
                <a:latin typeface="Comic Sans MS" pitchFamily="66" charset="0"/>
              </a:rPr>
              <a:t>7.) Feltételes reflex, </a:t>
            </a:r>
            <a:r>
              <a:rPr lang="hu-HU" dirty="0" err="1" smtClean="0">
                <a:latin typeface="Comic Sans MS" pitchFamily="66" charset="0"/>
              </a:rPr>
              <a:t>vmely</a:t>
            </a:r>
            <a:r>
              <a:rPr lang="hu-HU" dirty="0" smtClean="0">
                <a:latin typeface="Comic Sans MS" pitchFamily="66" charset="0"/>
              </a:rPr>
              <a:t> </a:t>
            </a:r>
            <a:r>
              <a:rPr lang="hu-HU" dirty="0" err="1" smtClean="0">
                <a:latin typeface="Comic Sans MS" pitchFamily="66" charset="0"/>
              </a:rPr>
              <a:t>flen</a:t>
            </a:r>
            <a:r>
              <a:rPr lang="hu-HU" dirty="0" smtClean="0">
                <a:latin typeface="Comic Sans MS" pitchFamily="66" charset="0"/>
              </a:rPr>
              <a:t> reflexre épül. Pl. csecsemő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szópó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 reflex.</a:t>
            </a:r>
          </a:p>
          <a:p>
            <a:pPr>
              <a:buNone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8.)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Kialak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.: a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flen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refl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 együtt jelenik meg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vmely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 közömbös ingerrel. Pl. csengő, citrom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látv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9.) Az agykéreg kp-jai közt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kapcs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 jön létre.</a:t>
            </a:r>
          </a:p>
          <a:p>
            <a:pPr>
              <a:buNone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10.) Folyamatos </a:t>
            </a:r>
            <a:r>
              <a:rPr lang="hu-HU" b="1" dirty="0" smtClean="0">
                <a:latin typeface="Comic Sans MS" pitchFamily="66" charset="0"/>
                <a:sym typeface="Wingdings" pitchFamily="2" charset="2"/>
              </a:rPr>
              <a:t>megerősítés.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 ha nincs megszűnik a felt.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r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efl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11.) </a:t>
            </a:r>
            <a:r>
              <a:rPr lang="hu-HU" b="1" dirty="0" smtClean="0">
                <a:latin typeface="Comic Sans MS" pitchFamily="66" charset="0"/>
                <a:sym typeface="Wingdings" pitchFamily="2" charset="2"/>
              </a:rPr>
              <a:t>Ez a tanulás egy formája. (gyakorlás!)</a:t>
            </a:r>
            <a:endParaRPr lang="hu-HU" b="1" dirty="0">
              <a:latin typeface="Comic Sans MS" pitchFamily="66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395D778-05E7-4DF9-81E1-F30EAA2DB852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12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</a:rPr>
              <a:t>Hf</a:t>
            </a:r>
            <a:r>
              <a:rPr lang="hu-HU" dirty="0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</a:rPr>
              <a:t>: </a:t>
            </a:r>
            <a:r>
              <a:rPr lang="hu-HU" dirty="0" smtClean="0">
                <a:latin typeface="Comic Sans MS" pitchFamily="66" charset="0"/>
              </a:rPr>
              <a:t/>
            </a:r>
            <a:br>
              <a:rPr lang="hu-HU" dirty="0" smtClean="0">
                <a:latin typeface="Comic Sans MS" pitchFamily="66" charset="0"/>
              </a:rPr>
            </a:br>
            <a:r>
              <a:rPr lang="hu-HU" dirty="0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</a:rPr>
              <a:t>Megtanulni. </a:t>
            </a:r>
            <a:r>
              <a:rPr lang="hu-HU" dirty="0" err="1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</a:rPr>
              <a:t>tk</a:t>
            </a:r>
            <a:r>
              <a:rPr lang="hu-HU" dirty="0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</a:rPr>
              <a:t>.:	és vázlat</a:t>
            </a:r>
            <a:br>
              <a:rPr lang="hu-HU" dirty="0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</a:rPr>
            </a:br>
            <a:r>
              <a:rPr lang="hu-HU" dirty="0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</a:rPr>
              <a:t>Mf.:</a:t>
            </a:r>
            <a:r>
              <a:rPr lang="hu-HU" dirty="0" smtClean="0">
                <a:latin typeface="Comic Sans MS" pitchFamily="66" charset="0"/>
              </a:rPr>
              <a:t/>
            </a:r>
            <a:br>
              <a:rPr lang="hu-HU" dirty="0" smtClean="0">
                <a:latin typeface="Comic Sans MS" pitchFamily="66" charset="0"/>
              </a:rPr>
            </a:br>
            <a:endParaRPr lang="hu-HU" dirty="0">
              <a:latin typeface="Comic Sans MS" pitchFamily="66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</a:rPr>
              <a:t>KÖSZÖNÖM A FIGYELMET!</a:t>
            </a:r>
          </a:p>
          <a:p>
            <a:pPr algn="ctr"/>
            <a:r>
              <a:rPr lang="hu-HU" sz="3200" dirty="0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  <a:sym typeface="Wingdings" pitchFamily="2" charset="2"/>
              </a:rPr>
              <a:t></a:t>
            </a:r>
            <a:endParaRPr lang="hu-HU" sz="3200" dirty="0">
              <a:solidFill>
                <a:schemeClr val="bg2">
                  <a:lumMod val="1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F6370-7DCA-4E16-A202-AFF1AA3A6365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13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071802" y="2357430"/>
            <a:ext cx="228601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67268D-E8D9-4861-847E-87F8A414EAB5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INGER</a:t>
            </a:r>
            <a:endParaRPr lang="hu-H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1928802"/>
            <a:ext cx="4286280" cy="4000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55F175C-5D71-4BA6-BD9A-900856530D27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omic Sans MS" pitchFamily="66" charset="0"/>
              </a:rPr>
              <a:t>I. Reflexek felosztása</a:t>
            </a:r>
            <a:endParaRPr lang="hu-HU" dirty="0">
              <a:latin typeface="Comic Sans MS" pitchFamily="66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>
                <a:latin typeface="Comic Sans MS" pitchFamily="66" charset="0"/>
              </a:rPr>
              <a:t>Reflexek:	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velünk született (feltétlen) </a:t>
            </a:r>
          </a:p>
          <a:p>
            <a:pPr>
              <a:buNone/>
            </a:pPr>
            <a:r>
              <a:rPr lang="hu-HU" dirty="0">
                <a:latin typeface="Comic Sans MS" pitchFamily="66" charset="0"/>
                <a:sym typeface="Wingdings" pitchFamily="2" charset="2"/>
              </a:rPr>
              <a:t>	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			pl. térdreflex.</a:t>
            </a:r>
            <a:endParaRPr lang="hu-HU" dirty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			élet folyamán megtanult reflexek 			(feltételes) pl. zörejre nyálelv.</a:t>
            </a:r>
            <a:endParaRPr lang="hu-HU" dirty="0">
              <a:latin typeface="Comic Sans MS" pitchFamily="66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7ED27D-6384-4C65-816D-14DCE4624CA8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4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2" grpId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omic Sans MS" pitchFamily="66" charset="0"/>
              </a:rPr>
              <a:t>II. A nyálelválasztás vizsgálata</a:t>
            </a:r>
            <a:endParaRPr lang="hu-HU" dirty="0">
              <a:latin typeface="Comic Sans MS" pitchFamily="66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>
                <a:latin typeface="Comic Sans MS" pitchFamily="66" charset="0"/>
              </a:rPr>
              <a:t>1.) </a:t>
            </a:r>
            <a:r>
              <a:rPr lang="hu-HU" dirty="0" err="1" smtClean="0">
                <a:latin typeface="Comic Sans MS" pitchFamily="66" charset="0"/>
              </a:rPr>
              <a:t>Tápl</a:t>
            </a:r>
            <a:r>
              <a:rPr lang="hu-HU" dirty="0" smtClean="0">
                <a:latin typeface="Comic Sans MS" pitchFamily="66" charset="0"/>
              </a:rPr>
              <a:t>.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szájba kerülnyálelv. fokozódik.</a:t>
            </a:r>
          </a:p>
          <a:p>
            <a:pPr>
              <a:buNone/>
            </a:pPr>
            <a:endParaRPr lang="hu-HU" dirty="0" smtClean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2.) Nyálelv.feltétlen reflex: ingernyelv receptoraiagy törzs (nyálelv. kp.)mozgató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id-en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 parancs a nyálmirigyekhez (3pár)</a:t>
            </a:r>
          </a:p>
          <a:p>
            <a:pPr>
              <a:buNone/>
            </a:pPr>
            <a:r>
              <a:rPr lang="hu-HU" dirty="0" smtClean="0">
                <a:latin typeface="Comic Sans MS" pitchFamily="66" charset="0"/>
                <a:sym typeface="Wingdings" pitchFamily="2" charset="2"/>
              </a:rPr>
              <a:t>3.) a.) Nyálelv. </a:t>
            </a:r>
            <a:r>
              <a:rPr lang="hu-HU" dirty="0">
                <a:latin typeface="Comic Sans MS" pitchFamily="66" charset="0"/>
                <a:sym typeface="Wingdings" pitchFamily="2" charset="2"/>
              </a:rPr>
              <a:t>m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egindulpl. citrom látványra.</a:t>
            </a:r>
          </a:p>
          <a:p>
            <a:pPr>
              <a:buNone/>
            </a:pPr>
            <a:r>
              <a:rPr lang="hu-HU" dirty="0">
                <a:latin typeface="Comic Sans MS" pitchFamily="66" charset="0"/>
                <a:sym typeface="Wingdings" pitchFamily="2" charset="2"/>
              </a:rPr>
              <a:t>	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  b.) Felt-len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refl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.+látás,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szagl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. Ingere.</a:t>
            </a:r>
          </a:p>
          <a:p>
            <a:pPr>
              <a:buNone/>
            </a:pPr>
            <a:endParaRPr lang="hu-HU" dirty="0">
              <a:latin typeface="Comic Sans MS" pitchFamily="66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995800-20CB-4BC9-B48E-31B85B6B0710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Ivan Petrovics PAVLOV</a:t>
            </a:r>
            <a:endParaRPr lang="hu-H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2000240"/>
            <a:ext cx="414340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BF194E9-5264-4F81-A1E9-A8FC5A17C85E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latin typeface="Comic Sans MS" pitchFamily="66" charset="0"/>
              </a:rPr>
              <a:t>III. Ivan Petrovics  PAVLOV</a:t>
            </a:r>
            <a:endParaRPr lang="hu-HU" b="1" dirty="0">
              <a:latin typeface="Comic Sans MS" pitchFamily="66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>
                <a:latin typeface="Comic Sans MS" pitchFamily="66" charset="0"/>
              </a:rPr>
              <a:t>Nobel-díjas, orosz tudós.</a:t>
            </a:r>
          </a:p>
          <a:p>
            <a:r>
              <a:rPr lang="hu-HU" dirty="0" smtClean="0">
                <a:latin typeface="Comic Sans MS" pitchFamily="66" charset="0"/>
              </a:rPr>
              <a:t>Feltárta a tanult (feltételes </a:t>
            </a:r>
            <a:r>
              <a:rPr lang="hu-HU" dirty="0" err="1" smtClean="0">
                <a:latin typeface="Comic Sans MS" pitchFamily="66" charset="0"/>
              </a:rPr>
              <a:t>refl</a:t>
            </a:r>
            <a:r>
              <a:rPr lang="hu-HU" dirty="0" smtClean="0">
                <a:latin typeface="Comic Sans MS" pitchFamily="66" charset="0"/>
              </a:rPr>
              <a:t>.) lényegét.</a:t>
            </a:r>
          </a:p>
          <a:p>
            <a:r>
              <a:rPr lang="hu-HU" dirty="0" smtClean="0">
                <a:latin typeface="Comic Sans MS" pitchFamily="66" charset="0"/>
              </a:rPr>
              <a:t>Kutya nyálmirigy csövét kivezette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lemérte a </a:t>
            </a:r>
            <a:r>
              <a:rPr lang="hu-HU" dirty="0" err="1" smtClean="0">
                <a:latin typeface="Comic Sans MS" pitchFamily="66" charset="0"/>
                <a:sym typeface="Wingdings" pitchFamily="2" charset="2"/>
              </a:rPr>
              <a:t>term</a:t>
            </a:r>
            <a:r>
              <a:rPr lang="hu-HU" dirty="0" smtClean="0">
                <a:latin typeface="Comic Sans MS" pitchFamily="66" charset="0"/>
                <a:sym typeface="Wingdings" pitchFamily="2" charset="2"/>
              </a:rPr>
              <a:t>. nyál mennyis-ét.</a:t>
            </a:r>
          </a:p>
          <a:p>
            <a:r>
              <a:rPr lang="hu-HU" dirty="0" smtClean="0">
                <a:latin typeface="Comic Sans MS" pitchFamily="66" charset="0"/>
                <a:sym typeface="Wingdings" pitchFamily="2" charset="2"/>
              </a:rPr>
              <a:t>K. evett+csengő szóismétlések</a:t>
            </a:r>
          </a:p>
          <a:p>
            <a:r>
              <a:rPr lang="hu-HU" dirty="0" smtClean="0">
                <a:latin typeface="Comic Sans MS" pitchFamily="66" charset="0"/>
                <a:sym typeface="Wingdings" pitchFamily="2" charset="2"/>
              </a:rPr>
              <a:t>K. csengő-ételnyálelv. Elindult.</a:t>
            </a:r>
            <a:endParaRPr lang="hu-HU" dirty="0" smtClean="0">
              <a:latin typeface="Comic Sans MS" pitchFamily="66" charset="0"/>
            </a:endParaRP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1CA4BDE-6591-42E8-93D2-AF711F4A302D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Comic Sans MS" pitchFamily="66" charset="0"/>
              </a:rPr>
              <a:t>Pavlov laboratóriumának ajtaja</a:t>
            </a:r>
            <a:endParaRPr lang="hu-HU" dirty="0">
              <a:latin typeface="Comic Sans MS" pitchFamily="66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500298" y="1857364"/>
            <a:ext cx="3071834" cy="37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3B79F53-15BD-4FBA-B73D-C737C160186F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Comic Sans MS" pitchFamily="66" charset="0"/>
              </a:rPr>
              <a:t>Az első orosz Nobel-díjas </a:t>
            </a:r>
            <a:br>
              <a:rPr lang="hu-HU" dirty="0" smtClean="0">
                <a:latin typeface="Comic Sans MS" pitchFamily="66" charset="0"/>
              </a:rPr>
            </a:br>
            <a:r>
              <a:rPr lang="hu-HU" dirty="0" smtClean="0">
                <a:latin typeface="Comic Sans MS" pitchFamily="66" charset="0"/>
              </a:rPr>
              <a:t>Ivan Petrovics Pavlov volt</a:t>
            </a:r>
            <a:endParaRPr lang="hu-HU" dirty="0">
              <a:latin typeface="Comic Sans MS" pitchFamily="66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hu-HU" sz="2500" dirty="0" smtClean="0">
                <a:latin typeface="Comic Sans MS" pitchFamily="66" charset="0"/>
              </a:rPr>
              <a:t>A híres „pavlovi-reflex” felfedezője, aki </a:t>
            </a:r>
            <a:r>
              <a:rPr lang="hu-HU" sz="2500" b="1" dirty="0" smtClean="0">
                <a:latin typeface="Comic Sans MS" pitchFamily="66" charset="0"/>
              </a:rPr>
              <a:t>1904</a:t>
            </a:r>
            <a:r>
              <a:rPr lang="hu-HU" sz="2500" dirty="0" smtClean="0">
                <a:latin typeface="Comic Sans MS" pitchFamily="66" charset="0"/>
              </a:rPr>
              <a:t>-ben,</a:t>
            </a:r>
          </a:p>
          <a:p>
            <a:pPr>
              <a:buNone/>
            </a:pPr>
            <a:r>
              <a:rPr lang="hu-HU" sz="2500" dirty="0" smtClean="0">
                <a:latin typeface="Comic Sans MS" pitchFamily="66" charset="0"/>
              </a:rPr>
              <a:t> 3 évvel a Nobel-díj indulása után kapta </a:t>
            </a:r>
            <a:r>
              <a:rPr lang="hu-HU" sz="2500" dirty="0" smtClean="0">
                <a:latin typeface="Comic Sans MS" pitchFamily="66" charset="0"/>
              </a:rPr>
              <a:t>az</a:t>
            </a:r>
          </a:p>
          <a:p>
            <a:pPr>
              <a:buNone/>
            </a:pPr>
            <a:r>
              <a:rPr lang="hu-HU" sz="2500" dirty="0" smtClean="0">
                <a:latin typeface="Comic Sans MS" pitchFamily="66" charset="0"/>
              </a:rPr>
              <a:t>elismerést</a:t>
            </a:r>
            <a:r>
              <a:rPr lang="hu-HU" sz="2500" dirty="0" smtClean="0">
                <a:latin typeface="Comic Sans MS" pitchFamily="66" charset="0"/>
              </a:rPr>
              <a:t>. Pavlov az orosz fiziológiai iskola</a:t>
            </a:r>
          </a:p>
          <a:p>
            <a:pPr>
              <a:buNone/>
            </a:pPr>
            <a:r>
              <a:rPr lang="hu-HU" sz="2500" dirty="0" smtClean="0">
                <a:latin typeface="Comic Sans MS" pitchFamily="66" charset="0"/>
              </a:rPr>
              <a:t>megalapítója volt. </a:t>
            </a:r>
            <a:r>
              <a:rPr lang="hu-HU" sz="2500" dirty="0" smtClean="0">
                <a:latin typeface="Comic Sans MS" pitchFamily="66" charset="0"/>
              </a:rPr>
              <a:t>Elsősorban a</a:t>
            </a:r>
          </a:p>
          <a:p>
            <a:pPr>
              <a:buNone/>
            </a:pPr>
            <a:r>
              <a:rPr lang="hu-HU" sz="2500" dirty="0" smtClean="0">
                <a:latin typeface="Comic Sans MS" pitchFamily="66" charset="0"/>
              </a:rPr>
              <a:t>feltételes </a:t>
            </a:r>
            <a:r>
              <a:rPr lang="hu-HU" sz="2500" dirty="0" smtClean="0">
                <a:latin typeface="Comic Sans MS" pitchFamily="66" charset="0"/>
              </a:rPr>
              <a:t>reflex</a:t>
            </a:r>
          </a:p>
          <a:p>
            <a:pPr>
              <a:buNone/>
            </a:pPr>
            <a:r>
              <a:rPr lang="hu-HU" sz="2500" dirty="0" smtClean="0">
                <a:latin typeface="Comic Sans MS" pitchFamily="66" charset="0"/>
              </a:rPr>
              <a:t>működésének a leírójaként ismerjük: </a:t>
            </a:r>
            <a:r>
              <a:rPr lang="hu-HU" sz="2500" b="1" i="1" dirty="0" smtClean="0">
                <a:latin typeface="Comic Sans MS" pitchFamily="66" charset="0"/>
              </a:rPr>
              <a:t>a </a:t>
            </a:r>
            <a:r>
              <a:rPr lang="hu-HU" sz="2500" b="1" i="1" dirty="0" smtClean="0">
                <a:latin typeface="Comic Sans MS" pitchFamily="66" charset="0"/>
              </a:rPr>
              <a:t>pavlovi</a:t>
            </a:r>
          </a:p>
          <a:p>
            <a:pPr algn="just">
              <a:buNone/>
            </a:pPr>
            <a:r>
              <a:rPr lang="hu-HU" sz="2500" b="1" i="1" dirty="0" smtClean="0">
                <a:latin typeface="Comic Sans MS" pitchFamily="66" charset="0"/>
              </a:rPr>
              <a:t>k</a:t>
            </a:r>
            <a:r>
              <a:rPr lang="hu-HU" sz="2500" b="1" i="1" dirty="0" smtClean="0">
                <a:latin typeface="Comic Sans MS" pitchFamily="66" charset="0"/>
              </a:rPr>
              <a:t>utya</a:t>
            </a:r>
            <a:r>
              <a:rPr lang="hu-HU" sz="2500" b="1" i="1" dirty="0" smtClean="0">
                <a:latin typeface="Comic Sans MS" pitchFamily="66" charset="0"/>
              </a:rPr>
              <a:t> </a:t>
            </a:r>
            <a:r>
              <a:rPr lang="hu-HU" sz="2500" b="1" i="1" dirty="0" smtClean="0">
                <a:latin typeface="Comic Sans MS" pitchFamily="66" charset="0"/>
              </a:rPr>
              <a:t>a </a:t>
            </a:r>
            <a:r>
              <a:rPr lang="hu-HU" sz="2500" b="1" i="1" dirty="0" smtClean="0">
                <a:latin typeface="Comic Sans MS" pitchFamily="66" charset="0"/>
              </a:rPr>
              <a:t>csengő hangját az </a:t>
            </a:r>
            <a:r>
              <a:rPr lang="hu-HU" sz="2500" b="1" i="1" dirty="0" smtClean="0">
                <a:latin typeface="Comic Sans MS" pitchFamily="66" charset="0"/>
              </a:rPr>
              <a:t>etetéssel</a:t>
            </a:r>
          </a:p>
          <a:p>
            <a:pPr algn="just">
              <a:buNone/>
            </a:pPr>
            <a:r>
              <a:rPr lang="hu-HU" sz="2500" b="1" i="1" dirty="0" smtClean="0">
                <a:latin typeface="Comic Sans MS" pitchFamily="66" charset="0"/>
              </a:rPr>
              <a:t>kapcsolta össze, </a:t>
            </a:r>
            <a:r>
              <a:rPr lang="hu-HU" sz="2500" b="1" i="1" dirty="0" smtClean="0">
                <a:latin typeface="Comic Sans MS" pitchFamily="66" charset="0"/>
              </a:rPr>
              <a:t>így </a:t>
            </a:r>
            <a:r>
              <a:rPr lang="hu-HU" sz="2500" b="1" i="1" dirty="0" smtClean="0">
                <a:latin typeface="Comic Sans MS" pitchFamily="66" charset="0"/>
              </a:rPr>
              <a:t>már akkor </a:t>
            </a:r>
            <a:r>
              <a:rPr lang="hu-HU" sz="2500" b="1" i="1" dirty="0" smtClean="0">
                <a:latin typeface="Comic Sans MS" pitchFamily="66" charset="0"/>
              </a:rPr>
              <a:t>is folyt </a:t>
            </a:r>
            <a:r>
              <a:rPr lang="hu-HU" sz="2500" b="1" i="1" dirty="0" smtClean="0">
                <a:latin typeface="Comic Sans MS" pitchFamily="66" charset="0"/>
              </a:rPr>
              <a:t>a</a:t>
            </a:r>
          </a:p>
          <a:p>
            <a:pPr algn="just">
              <a:buNone/>
            </a:pPr>
            <a:r>
              <a:rPr lang="hu-HU" sz="2500" b="1" i="1" dirty="0" smtClean="0">
                <a:latin typeface="Comic Sans MS" pitchFamily="66" charset="0"/>
              </a:rPr>
              <a:t>nyála</a:t>
            </a:r>
            <a:r>
              <a:rPr lang="hu-HU" sz="2500" b="1" i="1" dirty="0" smtClean="0">
                <a:latin typeface="Comic Sans MS" pitchFamily="66" charset="0"/>
              </a:rPr>
              <a:t>, </a:t>
            </a:r>
            <a:r>
              <a:rPr lang="hu-HU" sz="2500" b="1" i="1" dirty="0" smtClean="0">
                <a:latin typeface="Comic Sans MS" pitchFamily="66" charset="0"/>
              </a:rPr>
              <a:t>ha etetés </a:t>
            </a:r>
            <a:r>
              <a:rPr lang="hu-HU" sz="2500" b="1" i="1" dirty="0" smtClean="0">
                <a:latin typeface="Comic Sans MS" pitchFamily="66" charset="0"/>
              </a:rPr>
              <a:t>nem követte </a:t>
            </a:r>
            <a:r>
              <a:rPr lang="hu-HU" sz="2500" b="1" i="1" dirty="0" smtClean="0">
                <a:latin typeface="Comic Sans MS" pitchFamily="66" charset="0"/>
              </a:rPr>
              <a:t>a csengő</a:t>
            </a:r>
          </a:p>
          <a:p>
            <a:pPr algn="just">
              <a:buNone/>
            </a:pPr>
            <a:r>
              <a:rPr lang="hu-HU" sz="2500" b="1" i="1" dirty="0" smtClean="0">
                <a:latin typeface="Comic Sans MS" pitchFamily="66" charset="0"/>
              </a:rPr>
              <a:t>hangját</a:t>
            </a:r>
            <a:r>
              <a:rPr lang="hu-HU" sz="2500" b="1" i="1" dirty="0" smtClean="0">
                <a:latin typeface="Comic Sans MS" pitchFamily="66" charset="0"/>
              </a:rPr>
              <a:t>. </a:t>
            </a:r>
            <a:endParaRPr lang="hu-HU" sz="2500" b="1" i="1" dirty="0">
              <a:latin typeface="Comic Sans MS" pitchFamily="66" charset="0"/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537CD45-6096-43D7-A340-FF452C068FCF}" type="datetime1">
              <a:rPr lang="hu-HU" smtClean="0"/>
              <a:t>2011.03.23.</a:t>
            </a:fld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8F5AE2-6F5D-4632-BCBF-22255BDA9D94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  <p:transition spd="med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198</TotalTime>
  <Words>388</Words>
  <Application>Microsoft Office PowerPoint</Application>
  <PresentationFormat>Diavetítés a képernyőre (4:3 oldalarány)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Loggia</vt:lpstr>
      <vt:lpstr>A tanult reflexek</vt:lpstr>
      <vt:lpstr>2. dia</vt:lpstr>
      <vt:lpstr>INGER</vt:lpstr>
      <vt:lpstr>I. Reflexek felosztása</vt:lpstr>
      <vt:lpstr>II. A nyálelválasztás vizsgálata</vt:lpstr>
      <vt:lpstr>Ivan Petrovics PAVLOV</vt:lpstr>
      <vt:lpstr>III. Ivan Petrovics  PAVLOV</vt:lpstr>
      <vt:lpstr>Pavlov laboratóriumának ajtaja</vt:lpstr>
      <vt:lpstr>Az első orosz Nobel-díjas  Ivan Petrovics Pavlov volt</vt:lpstr>
      <vt:lpstr>Pavlovi feltételes reflex</vt:lpstr>
      <vt:lpstr>IV. Feltételes reflex kialakulása</vt:lpstr>
      <vt:lpstr>V. A feltételes reflex jellemzői</vt:lpstr>
      <vt:lpstr>Hf:  Megtanulni. tk.: és vázlat Mf.: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tanult reflexek</dc:title>
  <dc:creator>Dr. Fischer Alajos</dc:creator>
  <cp:lastModifiedBy>Dr. Fischer Alajos</cp:lastModifiedBy>
  <cp:revision>19</cp:revision>
  <dcterms:created xsi:type="dcterms:W3CDTF">2011-03-22T07:12:42Z</dcterms:created>
  <dcterms:modified xsi:type="dcterms:W3CDTF">2011-03-23T07:47:38Z</dcterms:modified>
</cp:coreProperties>
</file>